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4"/>
  </p:notesMasterIdLst>
  <p:sldIdLst>
    <p:sldId id="256" r:id="rId2"/>
    <p:sldId id="261" r:id="rId3"/>
    <p:sldId id="263" r:id="rId4"/>
    <p:sldId id="277" r:id="rId5"/>
    <p:sldId id="265" r:id="rId6"/>
    <p:sldId id="272" r:id="rId7"/>
    <p:sldId id="266" r:id="rId8"/>
    <p:sldId id="267" r:id="rId9"/>
    <p:sldId id="268" r:id="rId10"/>
    <p:sldId id="273" r:id="rId11"/>
    <p:sldId id="274" r:id="rId12"/>
    <p:sldId id="27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87C5"/>
    <a:srgbClr val="348ABE"/>
    <a:srgbClr val="7DF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79971" autoAdjust="0"/>
  </p:normalViewPr>
  <p:slideViewPr>
    <p:cSldViewPr snapToGrid="0" snapToObjects="1">
      <p:cViewPr>
        <p:scale>
          <a:sx n="66" d="100"/>
          <a:sy n="66" d="100"/>
        </p:scale>
        <p:origin x="-876" y="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BE3B69-E0C9-3045-8716-C8A3835D22FC}" type="datetimeFigureOut">
              <a:rPr lang="en-US" smtClean="0"/>
              <a:t>10/1/2016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F94E94-DA41-794B-91A8-9FEB1A6032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713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4646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82283" tIns="82283" rIns="82283" bIns="82283" anchor="t" anchorCtr="0">
            <a:noAutofit/>
          </a:bodyPr>
          <a:lstStyle/>
          <a:p>
            <a:endParaRPr sz="1300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82283" tIns="82283" rIns="82283" bIns="82283" anchor="t" anchorCtr="0">
            <a:noAutofit/>
          </a:bodyPr>
          <a:lstStyle/>
          <a:p>
            <a:endParaRPr sz="13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82283" tIns="82283" rIns="82283" bIns="82283" anchor="t" anchorCtr="0">
            <a:noAutofit/>
          </a:bodyPr>
          <a:lstStyle/>
          <a:p>
            <a:endParaRPr sz="13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82283" tIns="82283" rIns="82283" bIns="82283" anchor="t" anchorCtr="0">
            <a:noAutofit/>
          </a:bodyPr>
          <a:lstStyle/>
          <a:p>
            <a:endParaRPr sz="13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82283" tIns="82283" rIns="82283" bIns="82283" anchor="t" anchorCtr="0">
            <a:noAutofit/>
          </a:bodyPr>
          <a:lstStyle/>
          <a:p>
            <a:endParaRPr sz="13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82283" tIns="82283" rIns="82283" bIns="82283" anchor="t" anchorCtr="0">
            <a:noAutofit/>
          </a:bodyPr>
          <a:lstStyle/>
          <a:p>
            <a:r>
              <a:rPr lang="ar-SA" sz="1400" dirty="0" smtClean="0"/>
              <a:t/>
            </a:r>
            <a:br>
              <a:rPr lang="ar-SA" sz="1400" dirty="0" smtClean="0"/>
            </a:br>
            <a:endParaRPr sz="130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82283" tIns="82283" rIns="82283" bIns="82283" anchor="t" anchorCtr="0">
            <a:noAutofit/>
          </a:bodyPr>
          <a:lstStyle/>
          <a:p>
            <a:r>
              <a:rPr lang="ar-SA" sz="1400" dirty="0" smtClean="0"/>
              <a:t/>
            </a:r>
            <a:br>
              <a:rPr lang="ar-SA" sz="1400" dirty="0" smtClean="0"/>
            </a:br>
            <a:endParaRPr sz="1300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82283" tIns="82283" rIns="82283" bIns="82283" anchor="t" anchorCtr="0">
            <a:noAutofit/>
          </a:bodyPr>
          <a:lstStyle/>
          <a:p>
            <a:r>
              <a:rPr lang="ar-SA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ar-SA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ar-SA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82283" tIns="82283" rIns="82283" bIns="82283" anchor="t" anchorCtr="0">
            <a:noAutofit/>
          </a:bodyPr>
          <a:lstStyle/>
          <a:p>
            <a:r>
              <a:rPr lang="ar-SA" sz="1400" dirty="0" smtClean="0"/>
              <a:t/>
            </a:r>
            <a:br>
              <a:rPr lang="ar-SA" sz="1400" dirty="0" smtClean="0"/>
            </a:br>
            <a:endParaRPr sz="1300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82283" tIns="82283" rIns="82283" bIns="82283" anchor="t" anchorCtr="0">
            <a:noAutofit/>
          </a:bodyPr>
          <a:lstStyle/>
          <a:p>
            <a:r>
              <a:rPr lang="ar-SA" sz="1400" dirty="0" smtClean="0"/>
              <a:t/>
            </a:r>
            <a:br>
              <a:rPr lang="ar-SA" sz="1400" dirty="0" smtClean="0"/>
            </a:br>
            <a:endParaRPr sz="13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579C8-034B-5548-AFA9-9DFB9BD21A13}" type="datetimeFigureOut">
              <a:rPr lang="en-US" smtClean="0"/>
              <a:t>10/1/2016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791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579C8-034B-5548-AFA9-9DFB9BD21A13}" type="datetimeFigureOut">
              <a:rPr lang="en-US" smtClean="0"/>
              <a:t>10/1/2016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646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579C8-034B-5548-AFA9-9DFB9BD21A13}" type="datetimeFigureOut">
              <a:rPr lang="en-US" smtClean="0"/>
              <a:t>10/1/2016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229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579C8-034B-5548-AFA9-9DFB9BD21A13}" type="datetimeFigureOut">
              <a:rPr lang="en-US" smtClean="0"/>
              <a:t>10/1/2016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579C8-034B-5548-AFA9-9DFB9BD21A13}" type="datetimeFigureOut">
              <a:rPr lang="en-US" smtClean="0"/>
              <a:t>10/1/2016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899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579C8-034B-5548-AFA9-9DFB9BD21A13}" type="datetimeFigureOut">
              <a:rPr lang="en-US" smtClean="0"/>
              <a:t>10/1/2016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097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579C8-034B-5548-AFA9-9DFB9BD21A13}" type="datetimeFigureOut">
              <a:rPr lang="en-US" smtClean="0"/>
              <a:t>10/1/2016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790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579C8-034B-5548-AFA9-9DFB9BD21A13}" type="datetimeFigureOut">
              <a:rPr lang="en-US" smtClean="0"/>
              <a:t>10/1/2016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355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579C8-034B-5548-AFA9-9DFB9BD21A13}" type="datetimeFigureOut">
              <a:rPr lang="en-US" smtClean="0"/>
              <a:t>10/1/2016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328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579C8-034B-5548-AFA9-9DFB9BD21A13}" type="datetimeFigureOut">
              <a:rPr lang="en-US" smtClean="0"/>
              <a:t>10/1/2016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370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579C8-034B-5548-AFA9-9DFB9BD21A13}" type="datetimeFigureOut">
              <a:rPr lang="en-US" smtClean="0"/>
              <a:t>10/1/2016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35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3579C8-034B-5548-AFA9-9DFB9BD21A13}" type="datetimeFigureOut">
              <a:rPr lang="en-US" smtClean="0"/>
              <a:t>10/1/2016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61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CCIT </a:t>
            </a:r>
            <a:r>
              <a:rPr lang="en-US" dirty="0" smtClean="0"/>
              <a:t>234 </a:t>
            </a:r>
            <a:r>
              <a:rPr lang="en-US" dirty="0"/>
              <a:t>Chapter </a:t>
            </a:r>
            <a:r>
              <a:rPr lang="en-US" dirty="0" smtClean="0"/>
              <a:t>2 </a:t>
            </a:r>
            <a:r>
              <a:rPr lang="en-US" i="1" dirty="0" smtClean="0"/>
              <a:t>(part 1)</a:t>
            </a:r>
            <a:r>
              <a:rPr lang="en-US" dirty="0" smtClean="0"/>
              <a:t>: Privacy </a:t>
            </a:r>
            <a:endParaRPr lang="en-US" dirty="0"/>
          </a:p>
          <a:p>
            <a:r>
              <a:rPr lang="en-US" dirty="0" smtClean="0"/>
              <a:t>Lecturer: </a:t>
            </a:r>
            <a:r>
              <a:rPr lang="en-US" dirty="0" err="1" smtClean="0"/>
              <a:t>wadha</a:t>
            </a:r>
            <a:r>
              <a:rPr lang="en-US" dirty="0" smtClean="0"/>
              <a:t> al-</a:t>
            </a:r>
            <a:r>
              <a:rPr lang="en-US" dirty="0" err="1" smtClean="0"/>
              <a:t>otaibi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 descr="slide bkgd title page.tif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569"/>
          <a:stretch/>
        </p:blipFill>
        <p:spPr>
          <a:xfrm>
            <a:off x="-1" y="0"/>
            <a:ext cx="274320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85258" y="1119869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2E87C5"/>
                </a:solidFill>
              </a:rPr>
              <a:t>Social, Legal, and Ethical Issues for Computing Technology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39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 idx="4294967295"/>
          </p:nvPr>
        </p:nvSpPr>
        <p:spPr>
          <a:xfrm>
            <a:off x="986971" y="127673"/>
            <a:ext cx="9007475" cy="1576387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b" anchorCtr="0">
            <a:noAutofit/>
          </a:bodyPr>
          <a:lstStyle/>
          <a:p>
            <a:pPr lvl="0">
              <a:lnSpc>
                <a:spcPct val="119886"/>
              </a:lnSpc>
              <a:spcBef>
                <a:spcPts val="0"/>
              </a:spcBef>
            </a:pPr>
            <a:r>
              <a:rPr lang="en-US" b="1" dirty="0">
                <a:solidFill>
                  <a:srgbClr val="2E87C5"/>
                </a:solidFill>
                <a:ea typeface="Arial"/>
                <a:cs typeface="Arial"/>
                <a:sym typeface="Arial"/>
              </a:rPr>
              <a:t>Privacy &amp; Computer Technology</a:t>
            </a:r>
            <a:r>
              <a:rPr lang="en-US" sz="3200" b="1" i="1" dirty="0">
                <a:solidFill>
                  <a:srgbClr val="2E87C5"/>
                </a:solidFill>
                <a:ea typeface="Arial"/>
                <a:cs typeface="Arial"/>
                <a:sym typeface="Arial"/>
              </a:rPr>
              <a:t> (</a:t>
            </a:r>
            <a:r>
              <a:rPr lang="en-US" b="1" dirty="0" err="1">
                <a:solidFill>
                  <a:srgbClr val="2E87C5"/>
                </a:solidFill>
                <a:ea typeface="Arial"/>
                <a:cs typeface="Arial"/>
                <a:sym typeface="Arial"/>
              </a:rPr>
              <a:t>Ctd</a:t>
            </a:r>
            <a:r>
              <a:rPr lang="en-US" b="1" dirty="0">
                <a:solidFill>
                  <a:srgbClr val="2E87C5"/>
                </a:solidFill>
                <a:ea typeface="Arial"/>
                <a:cs typeface="Arial"/>
                <a:sym typeface="Arial"/>
              </a:rPr>
              <a:t>)</a:t>
            </a:r>
          </a:p>
        </p:txBody>
      </p:sp>
      <p:sp>
        <p:nvSpPr>
          <p:cNvPr id="93" name="Shape 93"/>
          <p:cNvSpPr txBox="1">
            <a:spLocks noGrp="1"/>
          </p:cNvSpPr>
          <p:nvPr>
            <p:ph type="body" idx="4294967295"/>
          </p:nvPr>
        </p:nvSpPr>
        <p:spPr>
          <a:xfrm>
            <a:off x="986971" y="1874838"/>
            <a:ext cx="10107613" cy="3633787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t" anchorCtr="0">
            <a:noAutofit/>
          </a:bodyPr>
          <a:lstStyle/>
          <a:p>
            <a:pPr marL="0" lvl="0" indent="0">
              <a:lnSpc>
                <a:spcPct val="119921"/>
              </a:lnSpc>
              <a:spcBef>
                <a:spcPts val="0"/>
              </a:spcBef>
              <a:buNone/>
            </a:pPr>
            <a:r>
              <a:rPr lang="en-US" b="1" dirty="0">
                <a:ea typeface="Arial"/>
                <a:cs typeface="Arial"/>
                <a:sym typeface="Arial"/>
              </a:rPr>
              <a:t>Principles for Data Collection and Use:</a:t>
            </a:r>
          </a:p>
          <a:p>
            <a:pPr marL="381000" lvl="0" indent="-276577">
              <a:lnSpc>
                <a:spcPct val="119921"/>
              </a:lnSpc>
              <a:spcBef>
                <a:spcPts val="635"/>
              </a:spcBef>
              <a:buSzPct val="98765"/>
              <a:buFont typeface="Arial"/>
              <a:buChar char="●"/>
            </a:pPr>
            <a:r>
              <a:rPr lang="en-US" dirty="0">
                <a:ea typeface="Arial"/>
                <a:cs typeface="Arial"/>
                <a:sym typeface="Arial"/>
              </a:rPr>
              <a:t>Informed consent</a:t>
            </a:r>
          </a:p>
          <a:p>
            <a:pPr marL="381000" lvl="0" indent="-276577">
              <a:lnSpc>
                <a:spcPct val="119921"/>
              </a:lnSpc>
              <a:spcBef>
                <a:spcPts val="635"/>
              </a:spcBef>
              <a:buSzPct val="98765"/>
              <a:buFont typeface="Arial"/>
              <a:buChar char="●"/>
            </a:pPr>
            <a:r>
              <a:rPr lang="en-US" b="1" u="sng" dirty="0">
                <a:solidFill>
                  <a:srgbClr val="FF0000"/>
                </a:solidFill>
                <a:ea typeface="Arial"/>
                <a:cs typeface="Arial"/>
                <a:sym typeface="Arial"/>
              </a:rPr>
              <a:t>Opt-in and opt-out policies:</a:t>
            </a:r>
          </a:p>
          <a:p>
            <a:pPr marL="381000" lvl="0" indent="-276577">
              <a:lnSpc>
                <a:spcPct val="119921"/>
              </a:lnSpc>
              <a:spcBef>
                <a:spcPts val="635"/>
              </a:spcBef>
              <a:buSzPct val="98765"/>
              <a:buFont typeface="Arial"/>
              <a:buChar char="●"/>
            </a:pPr>
            <a:r>
              <a:rPr lang="en-US" dirty="0">
                <a:ea typeface="Arial"/>
                <a:cs typeface="Arial"/>
                <a:sym typeface="Arial"/>
              </a:rPr>
              <a:t>Fair Information Principles (or Practices)</a:t>
            </a:r>
          </a:p>
        </p:txBody>
      </p:sp>
      <p:cxnSp>
        <p:nvCxnSpPr>
          <p:cNvPr id="9" name="رابط مستقيم 3"/>
          <p:cNvCxnSpPr/>
          <p:nvPr/>
        </p:nvCxnSpPr>
        <p:spPr>
          <a:xfrm>
            <a:off x="986971" y="1704060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33462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title" idx="4294967295"/>
          </p:nvPr>
        </p:nvSpPr>
        <p:spPr>
          <a:xfrm>
            <a:off x="1037161" y="655627"/>
            <a:ext cx="10209090" cy="1119487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ctr" anchorCtr="0">
            <a:noAutofit/>
          </a:bodyPr>
          <a:lstStyle/>
          <a:p>
            <a:pPr marL="0" marR="0" lvl="0" indent="0">
              <a:lnSpc>
                <a:spcPct val="11988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dirty="0">
                <a:solidFill>
                  <a:srgbClr val="2E87C5"/>
                </a:solidFill>
                <a:ea typeface="Arial"/>
                <a:cs typeface="Arial"/>
                <a:sym typeface="Arial"/>
              </a:rPr>
              <a:t>"Big Brother is Watching You"</a:t>
            </a:r>
          </a:p>
        </p:txBody>
      </p:sp>
      <p:sp>
        <p:nvSpPr>
          <p:cNvPr id="90" name="Shape 90"/>
          <p:cNvSpPr txBox="1">
            <a:spLocks noGrp="1"/>
          </p:cNvSpPr>
          <p:nvPr>
            <p:ph type="body" idx="4294967295"/>
          </p:nvPr>
        </p:nvSpPr>
        <p:spPr>
          <a:xfrm>
            <a:off x="1037161" y="2027228"/>
            <a:ext cx="10209090" cy="4091288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t" anchorCtr="0">
            <a:noAutofit/>
          </a:bodyPr>
          <a:lstStyle/>
          <a:p>
            <a:pPr marL="0" marR="0" lvl="0" indent="0" algn="l">
              <a:lnSpc>
                <a:spcPct val="1078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ea typeface="Arial"/>
                <a:cs typeface="Arial"/>
                <a:sym typeface="Arial"/>
              </a:rPr>
              <a:t>Databases:</a:t>
            </a:r>
          </a:p>
          <a:p>
            <a:pPr marL="381000" marR="0" lvl="0" indent="-276577" algn="l">
              <a:lnSpc>
                <a:spcPct val="107812"/>
              </a:lnSpc>
              <a:spcBef>
                <a:spcPts val="635"/>
              </a:spcBef>
              <a:spcAft>
                <a:spcPts val="0"/>
              </a:spcAft>
              <a:buSzPct val="98765"/>
              <a:buFont typeface="Arial"/>
              <a:buChar char="●"/>
            </a:pPr>
            <a:r>
              <a:rPr lang="en-US" dirty="0">
                <a:ea typeface="Arial"/>
                <a:cs typeface="Arial"/>
                <a:sym typeface="Arial"/>
              </a:rPr>
              <a:t>Government Accountability Office (GAO) - monitors government's privacy policies</a:t>
            </a:r>
          </a:p>
          <a:p>
            <a:pPr marL="381000" marR="0" lvl="0" indent="-276577" algn="l">
              <a:lnSpc>
                <a:spcPct val="107812"/>
              </a:lnSpc>
              <a:spcBef>
                <a:spcPts val="635"/>
              </a:spcBef>
              <a:spcAft>
                <a:spcPts val="0"/>
              </a:spcAft>
              <a:buSzPct val="98765"/>
              <a:buFont typeface="Arial"/>
              <a:buChar char="●"/>
            </a:pPr>
            <a:r>
              <a:rPr lang="en-US" dirty="0">
                <a:ea typeface="Arial"/>
                <a:cs typeface="Arial"/>
                <a:sym typeface="Arial"/>
              </a:rPr>
              <a:t>Burden of proof and "fishing expeditions"</a:t>
            </a:r>
          </a:p>
          <a:p>
            <a:pPr marL="381000" marR="0" lvl="0" indent="-276577" algn="l">
              <a:lnSpc>
                <a:spcPct val="107812"/>
              </a:lnSpc>
              <a:spcBef>
                <a:spcPts val="635"/>
              </a:spcBef>
              <a:spcAft>
                <a:spcPts val="0"/>
              </a:spcAft>
              <a:buSzPct val="98765"/>
              <a:buFont typeface="Arial"/>
              <a:buChar char="●"/>
            </a:pPr>
            <a:r>
              <a:rPr lang="en-US" dirty="0">
                <a:ea typeface="Arial"/>
                <a:cs typeface="Arial"/>
                <a:sym typeface="Arial"/>
              </a:rPr>
              <a:t>Data mining and computer matching to fight terrorism</a:t>
            </a:r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1" y="1704060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97885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 idx="4294967295"/>
          </p:nvPr>
        </p:nvSpPr>
        <p:spPr>
          <a:xfrm>
            <a:off x="1037161" y="423404"/>
            <a:ext cx="10209090" cy="1608884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ctr" anchorCtr="0">
            <a:noAutofit/>
          </a:bodyPr>
          <a:lstStyle/>
          <a:p>
            <a:pPr marL="0" marR="0" lvl="0" indent="0">
              <a:lnSpc>
                <a:spcPct val="11988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rgbClr val="2E87C5"/>
                </a:solidFill>
                <a:ea typeface="Arial"/>
                <a:cs typeface="Arial"/>
                <a:sym typeface="Arial"/>
              </a:rPr>
              <a:t>"Big Brother is Watching You" (cont.)</a:t>
            </a:r>
          </a:p>
        </p:txBody>
      </p:sp>
      <p:sp>
        <p:nvSpPr>
          <p:cNvPr id="96" name="Shape 96"/>
          <p:cNvSpPr txBox="1">
            <a:spLocks noGrp="1"/>
          </p:cNvSpPr>
          <p:nvPr>
            <p:ph type="body" idx="4294967295"/>
          </p:nvPr>
        </p:nvSpPr>
        <p:spPr>
          <a:xfrm>
            <a:off x="1037161" y="2027228"/>
            <a:ext cx="10209090" cy="4091288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t" anchorCtr="0">
            <a:noAutofit/>
          </a:bodyPr>
          <a:lstStyle/>
          <a:p>
            <a:pPr marL="0" marR="0" lvl="0" indent="0" algn="l">
              <a:lnSpc>
                <a:spcPct val="11992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ea typeface="Arial"/>
                <a:cs typeface="Arial"/>
                <a:sym typeface="Arial"/>
              </a:rPr>
              <a:t>Video Surveillance:</a:t>
            </a:r>
          </a:p>
          <a:p>
            <a:pPr marL="675923" marR="0" lvl="0" indent="-571500" algn="l">
              <a:lnSpc>
                <a:spcPct val="119921"/>
              </a:lnSpc>
              <a:spcBef>
                <a:spcPts val="635"/>
              </a:spcBef>
              <a:spcAft>
                <a:spcPts val="0"/>
              </a:spcAft>
              <a:buSzPct val="98765"/>
              <a:buFont typeface="Wingdings" pitchFamily="2" charset="2"/>
              <a:buChar char="v"/>
            </a:pPr>
            <a:r>
              <a:rPr lang="en-US" dirty="0">
                <a:ea typeface="Arial"/>
                <a:cs typeface="Arial"/>
                <a:sym typeface="Arial"/>
              </a:rPr>
              <a:t>Security cameras</a:t>
            </a:r>
          </a:p>
          <a:p>
            <a:pPr marL="1056923" marR="0" lvl="1" indent="-571500" algn="l">
              <a:lnSpc>
                <a:spcPct val="119921"/>
              </a:lnSpc>
              <a:spcBef>
                <a:spcPts val="635"/>
              </a:spcBef>
              <a:spcAft>
                <a:spcPts val="0"/>
              </a:spcAft>
              <a:buSzPct val="98765"/>
              <a:buFont typeface="Arial" pitchFamily="34" charset="0"/>
              <a:buChar char="•"/>
            </a:pPr>
            <a:r>
              <a:rPr lang="en-US" sz="2800" dirty="0">
                <a:ea typeface="Arial"/>
                <a:cs typeface="Arial"/>
                <a:sym typeface="Arial"/>
              </a:rPr>
              <a:t>Increased security</a:t>
            </a:r>
          </a:p>
          <a:p>
            <a:pPr marL="1056923" marR="0" lvl="1" indent="-571500" algn="l">
              <a:lnSpc>
                <a:spcPct val="119921"/>
              </a:lnSpc>
              <a:spcBef>
                <a:spcPts val="635"/>
              </a:spcBef>
              <a:spcAft>
                <a:spcPts val="0"/>
              </a:spcAft>
              <a:buSzPct val="98765"/>
              <a:buFont typeface="Arial" pitchFamily="34" charset="0"/>
              <a:buChar char="•"/>
            </a:pPr>
            <a:r>
              <a:rPr lang="en-US" sz="2800" dirty="0">
                <a:ea typeface="Arial"/>
                <a:cs typeface="Arial"/>
                <a:sym typeface="Arial"/>
              </a:rPr>
              <a:t>Decreased privacy</a:t>
            </a:r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1" y="1704060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8025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2E87C5"/>
                </a:solidFill>
              </a:rPr>
              <a:t>Chapter Outline</a:t>
            </a:r>
            <a:endParaRPr lang="en-US" b="1" dirty="0">
              <a:solidFill>
                <a:srgbClr val="2E87C5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9921"/>
              </a:lnSpc>
              <a:spcBef>
                <a:spcPts val="0"/>
              </a:spcBef>
              <a:buSzPct val="98765"/>
            </a:pPr>
            <a:r>
              <a:rPr lang="en-US" dirty="0">
                <a:ea typeface="Arial"/>
                <a:cs typeface="Arial"/>
                <a:sym typeface="Arial"/>
              </a:rPr>
              <a:t>Privacy and Computer Technology</a:t>
            </a:r>
          </a:p>
          <a:p>
            <a:pPr>
              <a:lnSpc>
                <a:spcPct val="119921"/>
              </a:lnSpc>
              <a:spcBef>
                <a:spcPts val="635"/>
              </a:spcBef>
              <a:buSzPct val="98765"/>
            </a:pPr>
            <a:r>
              <a:rPr lang="en-US" dirty="0">
                <a:ea typeface="Arial"/>
                <a:cs typeface="Arial"/>
                <a:sym typeface="Arial"/>
              </a:rPr>
              <a:t>“Big Brother is Watching You”</a:t>
            </a:r>
          </a:p>
          <a:p>
            <a:pPr>
              <a:lnSpc>
                <a:spcPct val="119921"/>
              </a:lnSpc>
              <a:spcBef>
                <a:spcPts val="635"/>
              </a:spcBef>
              <a:buSzPct val="98765"/>
            </a:pPr>
            <a:r>
              <a:rPr lang="en-US" dirty="0">
                <a:ea typeface="Arial"/>
                <a:cs typeface="Arial"/>
                <a:sym typeface="Arial"/>
              </a:rPr>
              <a:t>Privacy Topics</a:t>
            </a:r>
          </a:p>
          <a:p>
            <a:pPr>
              <a:lnSpc>
                <a:spcPct val="119921"/>
              </a:lnSpc>
              <a:spcBef>
                <a:spcPts val="635"/>
              </a:spcBef>
              <a:buSzPct val="98765"/>
            </a:pPr>
            <a:r>
              <a:rPr lang="en-US" dirty="0">
                <a:ea typeface="Arial"/>
                <a:cs typeface="Arial"/>
                <a:sym typeface="Arial"/>
              </a:rPr>
              <a:t>Protecting Privacy</a:t>
            </a:r>
          </a:p>
          <a:p>
            <a:pPr>
              <a:lnSpc>
                <a:spcPct val="119921"/>
              </a:lnSpc>
              <a:spcBef>
                <a:spcPts val="635"/>
              </a:spcBef>
              <a:buSzPct val="98765"/>
            </a:pPr>
            <a:r>
              <a:rPr lang="en-US" dirty="0">
                <a:ea typeface="Arial"/>
                <a:cs typeface="Arial"/>
                <a:sym typeface="Arial"/>
              </a:rPr>
              <a:t>Communications</a:t>
            </a:r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1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16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 idx="4294967295"/>
          </p:nvPr>
        </p:nvSpPr>
        <p:spPr>
          <a:xfrm>
            <a:off x="918469" y="-78020"/>
            <a:ext cx="9007475" cy="1576387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b" anchorCtr="0">
            <a:noAutofit/>
          </a:bodyPr>
          <a:lstStyle/>
          <a:p>
            <a:pPr marL="0" marR="0" lvl="0" indent="0">
              <a:lnSpc>
                <a:spcPct val="11988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solidFill>
                  <a:srgbClr val="2E87C5"/>
                </a:solidFill>
                <a:ea typeface="Arial"/>
                <a:cs typeface="Arial"/>
                <a:sym typeface="Arial"/>
              </a:rPr>
              <a:t>Privacy &amp; Computer Technology</a:t>
            </a:r>
            <a:endParaRPr lang="en-US" b="1" dirty="0">
              <a:solidFill>
                <a:srgbClr val="2E87C5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38" name="Shape 38"/>
          <p:cNvSpPr txBox="1">
            <a:spLocks noGrp="1"/>
          </p:cNvSpPr>
          <p:nvPr>
            <p:ph type="body" idx="4294967295"/>
          </p:nvPr>
        </p:nvSpPr>
        <p:spPr>
          <a:xfrm>
            <a:off x="986971" y="1862819"/>
            <a:ext cx="10107613" cy="3633787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t" anchorCtr="0">
            <a:noAutofit/>
          </a:bodyPr>
          <a:lstStyle/>
          <a:p>
            <a:pPr marL="0" lvl="0" indent="0">
              <a:lnSpc>
                <a:spcPct val="119921"/>
              </a:lnSpc>
              <a:spcBef>
                <a:spcPts val="0"/>
              </a:spcBef>
              <a:buNone/>
            </a:pPr>
            <a:r>
              <a:rPr lang="en-US" i="1" dirty="0" smtClean="0">
                <a:ea typeface="Arial"/>
                <a:cs typeface="Arial"/>
                <a:sym typeface="Arial"/>
              </a:rPr>
              <a:t>understanding </a:t>
            </a:r>
            <a:r>
              <a:rPr lang="en-US" i="1" dirty="0">
                <a:ea typeface="Arial"/>
                <a:cs typeface="Arial"/>
                <a:sym typeface="Arial"/>
              </a:rPr>
              <a:t>the risk is the first step toward protecting </a:t>
            </a:r>
            <a:r>
              <a:rPr lang="en-US" i="1" dirty="0" smtClean="0">
                <a:ea typeface="Arial"/>
                <a:cs typeface="Arial"/>
                <a:sym typeface="Arial"/>
              </a:rPr>
              <a:t>privacy!</a:t>
            </a:r>
          </a:p>
          <a:p>
            <a:pPr marL="0" lvl="0" indent="0">
              <a:lnSpc>
                <a:spcPct val="119921"/>
              </a:lnSpc>
              <a:spcBef>
                <a:spcPts val="0"/>
              </a:spcBef>
              <a:buNone/>
            </a:pPr>
            <a:r>
              <a:rPr lang="en-US" b="1" dirty="0" smtClean="0">
                <a:ea typeface="Arial"/>
                <a:cs typeface="Arial"/>
                <a:sym typeface="Arial"/>
              </a:rPr>
              <a:t>Key </a:t>
            </a:r>
            <a:r>
              <a:rPr lang="en-US" b="1" dirty="0">
                <a:ea typeface="Arial"/>
                <a:cs typeface="Arial"/>
                <a:sym typeface="Arial"/>
              </a:rPr>
              <a:t>Aspects of Privacy:</a:t>
            </a:r>
          </a:p>
          <a:p>
            <a:pPr marL="561623" lvl="0" indent="-457200">
              <a:lnSpc>
                <a:spcPct val="119921"/>
              </a:lnSpc>
              <a:spcBef>
                <a:spcPts val="635"/>
              </a:spcBef>
              <a:buSzPct val="98765"/>
              <a:buFont typeface="Arial" pitchFamily="34" charset="0"/>
              <a:buChar char="•"/>
            </a:pPr>
            <a:r>
              <a:rPr lang="en-US" dirty="0">
                <a:ea typeface="Arial"/>
                <a:cs typeface="Arial"/>
                <a:sym typeface="Arial"/>
              </a:rPr>
              <a:t>Freedom from intrusion (being left alone)</a:t>
            </a:r>
          </a:p>
          <a:p>
            <a:pPr marL="561623" lvl="0" indent="-457200">
              <a:lnSpc>
                <a:spcPct val="119921"/>
              </a:lnSpc>
              <a:spcBef>
                <a:spcPts val="635"/>
              </a:spcBef>
              <a:buSzPct val="98765"/>
              <a:buFont typeface="Arial" pitchFamily="34" charset="0"/>
              <a:buChar char="•"/>
            </a:pPr>
            <a:r>
              <a:rPr lang="en-US" dirty="0">
                <a:ea typeface="Arial"/>
                <a:cs typeface="Arial"/>
                <a:sym typeface="Arial"/>
              </a:rPr>
              <a:t>Control of information about oneself</a:t>
            </a:r>
          </a:p>
          <a:p>
            <a:pPr marL="561623" lvl="0" indent="-457200">
              <a:lnSpc>
                <a:spcPct val="119921"/>
              </a:lnSpc>
              <a:spcBef>
                <a:spcPts val="635"/>
              </a:spcBef>
              <a:buSzPct val="98765"/>
              <a:buFont typeface="Arial" pitchFamily="34" charset="0"/>
              <a:buChar char="•"/>
            </a:pPr>
            <a:r>
              <a:rPr lang="en-US" dirty="0">
                <a:ea typeface="Arial"/>
                <a:cs typeface="Arial"/>
                <a:sym typeface="Arial"/>
              </a:rPr>
              <a:t>Freedom from surveillance (being tracked, followed, watched)</a:t>
            </a:r>
          </a:p>
          <a:p>
            <a:pPr marL="1054100" marR="0" lvl="1" indent="-342900" algn="l">
              <a:lnSpc>
                <a:spcPct val="120089"/>
              </a:lnSpc>
              <a:spcBef>
                <a:spcPts val="563"/>
              </a:spcBef>
              <a:spcAft>
                <a:spcPts val="0"/>
              </a:spcAft>
              <a:buFont typeface="Arial" pitchFamily="34" charset="0"/>
              <a:buChar char="•"/>
            </a:pPr>
            <a:endParaRPr dirty="0">
              <a:ea typeface="Arial"/>
              <a:cs typeface="Arial"/>
              <a:sym typeface="Arial"/>
            </a:endParaRPr>
          </a:p>
        </p:txBody>
      </p:sp>
      <p:cxnSp>
        <p:nvCxnSpPr>
          <p:cNvPr id="8" name="رابط مستقيم 3"/>
          <p:cNvCxnSpPr/>
          <p:nvPr/>
        </p:nvCxnSpPr>
        <p:spPr>
          <a:xfrm>
            <a:off x="986971" y="1486350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2895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 idx="4294967295"/>
          </p:nvPr>
        </p:nvSpPr>
        <p:spPr>
          <a:xfrm>
            <a:off x="918469" y="-78020"/>
            <a:ext cx="9007475" cy="1576387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b" anchorCtr="0">
            <a:noAutofit/>
          </a:bodyPr>
          <a:lstStyle/>
          <a:p>
            <a:pPr marL="0" marR="0" lvl="0" indent="0">
              <a:lnSpc>
                <a:spcPct val="11988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solidFill>
                  <a:srgbClr val="2E87C5"/>
                </a:solidFill>
                <a:ea typeface="Arial"/>
                <a:cs typeface="Arial"/>
                <a:sym typeface="Arial"/>
              </a:rPr>
              <a:t>Privacy &amp; Computer Technology (</a:t>
            </a:r>
            <a:r>
              <a:rPr lang="en-US" b="1" dirty="0" err="1" smtClean="0">
                <a:solidFill>
                  <a:srgbClr val="2E87C5"/>
                </a:solidFill>
                <a:ea typeface="Arial"/>
                <a:cs typeface="Arial"/>
                <a:sym typeface="Arial"/>
              </a:rPr>
              <a:t>ctd</a:t>
            </a:r>
            <a:r>
              <a:rPr lang="en-US" b="1" dirty="0" smtClean="0">
                <a:solidFill>
                  <a:srgbClr val="2E87C5"/>
                </a:solidFill>
                <a:ea typeface="Arial"/>
                <a:cs typeface="Arial"/>
                <a:sym typeface="Arial"/>
              </a:rPr>
              <a:t>.)</a:t>
            </a:r>
            <a:endParaRPr lang="en-US" b="1" dirty="0">
              <a:solidFill>
                <a:srgbClr val="2E87C5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38" name="Shape 38"/>
          <p:cNvSpPr txBox="1">
            <a:spLocks noGrp="1"/>
          </p:cNvSpPr>
          <p:nvPr>
            <p:ph type="body" idx="4294967295"/>
          </p:nvPr>
        </p:nvSpPr>
        <p:spPr>
          <a:xfrm>
            <a:off x="986971" y="1862819"/>
            <a:ext cx="10107613" cy="3633787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t" anchorCtr="0">
            <a:noAutofit/>
          </a:bodyPr>
          <a:lstStyle/>
          <a:p>
            <a:pPr marL="0" lvl="0" indent="0">
              <a:lnSpc>
                <a:spcPct val="119921"/>
              </a:lnSpc>
              <a:spcBef>
                <a:spcPts val="0"/>
              </a:spcBef>
              <a:buNone/>
            </a:pPr>
            <a:r>
              <a:rPr lang="en-US" b="1" dirty="0" smtClean="0">
                <a:ea typeface="Arial"/>
                <a:cs typeface="Arial"/>
                <a:sym typeface="Arial"/>
              </a:rPr>
              <a:t>What type of information do we want to keep private?</a:t>
            </a:r>
            <a:endParaRPr lang="en-US" b="1" dirty="0">
              <a:ea typeface="Arial"/>
              <a:cs typeface="Arial"/>
              <a:sym typeface="Arial"/>
            </a:endParaRPr>
          </a:p>
          <a:p>
            <a:r>
              <a:rPr lang="en-US" i="1" dirty="0"/>
              <a:t>What is personal information?</a:t>
            </a:r>
          </a:p>
        </p:txBody>
      </p:sp>
      <p:cxnSp>
        <p:nvCxnSpPr>
          <p:cNvPr id="8" name="رابط مستقيم 3"/>
          <p:cNvCxnSpPr/>
          <p:nvPr/>
        </p:nvCxnSpPr>
        <p:spPr>
          <a:xfrm>
            <a:off x="986971" y="1486350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66163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 idx="4294967295"/>
          </p:nvPr>
        </p:nvSpPr>
        <p:spPr>
          <a:xfrm>
            <a:off x="919447" y="-246738"/>
            <a:ext cx="9007475" cy="1576387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b" anchorCtr="0">
            <a:noAutofit/>
          </a:bodyPr>
          <a:lstStyle/>
          <a:p>
            <a:pPr lvl="0">
              <a:lnSpc>
                <a:spcPct val="119886"/>
              </a:lnSpc>
              <a:spcBef>
                <a:spcPts val="0"/>
              </a:spcBef>
            </a:pPr>
            <a:r>
              <a:rPr lang="en-US" sz="4000" b="1" dirty="0">
                <a:solidFill>
                  <a:srgbClr val="2E87C5"/>
                </a:solidFill>
                <a:ea typeface="Arial"/>
                <a:cs typeface="Arial"/>
                <a:sym typeface="Arial"/>
              </a:rPr>
              <a:t>Privacy threats comes in several aspects: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body" idx="4294967295"/>
          </p:nvPr>
        </p:nvSpPr>
        <p:spPr>
          <a:xfrm>
            <a:off x="1015980" y="1802268"/>
            <a:ext cx="10107613" cy="3633787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t" anchorCtr="0">
            <a:noAutofit/>
          </a:bodyPr>
          <a:lstStyle/>
          <a:p>
            <a:pPr marL="561623" indent="-457200">
              <a:lnSpc>
                <a:spcPct val="119921"/>
              </a:lnSpc>
              <a:spcBef>
                <a:spcPts val="0"/>
              </a:spcBef>
              <a:buSzPct val="98765"/>
            </a:pPr>
            <a:r>
              <a:rPr lang="en-US" dirty="0">
                <a:ea typeface="Arial"/>
                <a:cs typeface="Arial"/>
                <a:sym typeface="Arial"/>
              </a:rPr>
              <a:t>Intentional </a:t>
            </a:r>
          </a:p>
          <a:p>
            <a:pPr marL="561623" indent="-457200">
              <a:lnSpc>
                <a:spcPct val="119921"/>
              </a:lnSpc>
              <a:spcBef>
                <a:spcPts val="635"/>
              </a:spcBef>
              <a:buSzPct val="98765"/>
            </a:pPr>
            <a:r>
              <a:rPr lang="en-US" dirty="0">
                <a:ea typeface="Arial"/>
                <a:cs typeface="Arial"/>
                <a:sym typeface="Arial"/>
              </a:rPr>
              <a:t>Unauthorized release</a:t>
            </a:r>
          </a:p>
          <a:p>
            <a:pPr marL="561623" indent="-457200">
              <a:lnSpc>
                <a:spcPct val="119921"/>
              </a:lnSpc>
              <a:spcBef>
                <a:spcPts val="635"/>
              </a:spcBef>
              <a:buSzPct val="98765"/>
            </a:pPr>
            <a:r>
              <a:rPr lang="en-US" dirty="0">
                <a:ea typeface="Arial"/>
                <a:cs typeface="Arial"/>
                <a:sym typeface="Arial"/>
              </a:rPr>
              <a:t>Theft of information</a:t>
            </a:r>
          </a:p>
          <a:p>
            <a:pPr marL="561623" indent="-457200">
              <a:lnSpc>
                <a:spcPct val="119921"/>
              </a:lnSpc>
              <a:spcBef>
                <a:spcPts val="635"/>
              </a:spcBef>
              <a:buSzPct val="98765"/>
            </a:pPr>
            <a:r>
              <a:rPr lang="en-US" dirty="0">
                <a:ea typeface="Arial"/>
                <a:cs typeface="Arial"/>
                <a:sym typeface="Arial"/>
              </a:rPr>
              <a:t>Inadvertent leakage of information</a:t>
            </a:r>
          </a:p>
          <a:p>
            <a:pPr marL="561623" indent="-457200">
              <a:lnSpc>
                <a:spcPct val="119921"/>
              </a:lnSpc>
              <a:spcBef>
                <a:spcPts val="635"/>
              </a:spcBef>
              <a:buSzPct val="98765"/>
            </a:pPr>
            <a:r>
              <a:rPr lang="en-US" dirty="0">
                <a:ea typeface="Arial"/>
                <a:cs typeface="Arial"/>
                <a:sym typeface="Arial"/>
              </a:rPr>
              <a:t>Our own </a:t>
            </a:r>
            <a:r>
              <a:rPr lang="en-US" dirty="0" smtClean="0">
                <a:ea typeface="Arial"/>
                <a:cs typeface="Arial"/>
                <a:sym typeface="Arial"/>
              </a:rPr>
              <a:t>actions</a:t>
            </a:r>
            <a:endParaRPr lang="en-US" dirty="0">
              <a:ea typeface="Arial"/>
              <a:cs typeface="Arial"/>
              <a:sym typeface="Arial"/>
            </a:endParaRPr>
          </a:p>
        </p:txBody>
      </p:sp>
      <p:cxnSp>
        <p:nvCxnSpPr>
          <p:cNvPr id="9" name="رابط مستقيم 3"/>
          <p:cNvCxnSpPr/>
          <p:nvPr/>
        </p:nvCxnSpPr>
        <p:spPr>
          <a:xfrm>
            <a:off x="986971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42569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 idx="4294967295"/>
          </p:nvPr>
        </p:nvSpPr>
        <p:spPr>
          <a:xfrm>
            <a:off x="919447" y="-246738"/>
            <a:ext cx="9007475" cy="1576387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b" anchorCtr="0">
            <a:noAutofit/>
          </a:bodyPr>
          <a:lstStyle/>
          <a:p>
            <a:pPr lvl="0">
              <a:lnSpc>
                <a:spcPct val="119886"/>
              </a:lnSpc>
              <a:spcBef>
                <a:spcPts val="0"/>
              </a:spcBef>
            </a:pPr>
            <a:r>
              <a:rPr lang="en-US" sz="4000" b="1" dirty="0">
                <a:solidFill>
                  <a:srgbClr val="2E87C5"/>
                </a:solidFill>
                <a:ea typeface="Arial"/>
                <a:cs typeface="Arial"/>
                <a:sym typeface="Arial"/>
              </a:rPr>
              <a:t>Privacy threats comes in several aspects: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body" idx="4294967295"/>
          </p:nvPr>
        </p:nvSpPr>
        <p:spPr>
          <a:xfrm>
            <a:off x="1015980" y="1802268"/>
            <a:ext cx="10107613" cy="3633787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t" anchorCtr="0">
            <a:noAutofit/>
          </a:bodyPr>
          <a:lstStyle/>
          <a:p>
            <a:pPr marL="0" lvl="0" indent="0">
              <a:lnSpc>
                <a:spcPct val="119921"/>
              </a:lnSpc>
              <a:spcBef>
                <a:spcPts val="0"/>
              </a:spcBef>
              <a:buNone/>
            </a:pPr>
            <a:r>
              <a:rPr lang="en-US" b="1" i="1" dirty="0">
                <a:ea typeface="Arial"/>
                <a:cs typeface="Arial"/>
                <a:sym typeface="Arial"/>
              </a:rPr>
              <a:t>New Technology, New Risks:</a:t>
            </a:r>
          </a:p>
          <a:p>
            <a:pPr marL="381000" lvl="0" indent="-276577">
              <a:lnSpc>
                <a:spcPct val="119921"/>
              </a:lnSpc>
              <a:spcBef>
                <a:spcPts val="635"/>
              </a:spcBef>
              <a:buSzPct val="98765"/>
              <a:buFont typeface="Arial"/>
              <a:buChar char="●"/>
            </a:pPr>
            <a:r>
              <a:rPr lang="en-US" dirty="0">
                <a:ea typeface="Arial"/>
                <a:cs typeface="Arial"/>
                <a:sym typeface="Arial"/>
              </a:rPr>
              <a:t>Government and private databases</a:t>
            </a:r>
          </a:p>
          <a:p>
            <a:pPr marL="381000" lvl="0" indent="-276577">
              <a:lnSpc>
                <a:spcPct val="119921"/>
              </a:lnSpc>
              <a:spcBef>
                <a:spcPts val="635"/>
              </a:spcBef>
              <a:buSzPct val="98765"/>
              <a:buFont typeface="Arial"/>
              <a:buChar char="●"/>
            </a:pPr>
            <a:r>
              <a:rPr lang="en-US" dirty="0">
                <a:ea typeface="Arial"/>
                <a:cs typeface="Arial"/>
                <a:sym typeface="Arial"/>
              </a:rPr>
              <a:t>Sophisticated tools for surveillance and data analysis</a:t>
            </a:r>
          </a:p>
        </p:txBody>
      </p:sp>
      <p:cxnSp>
        <p:nvCxnSpPr>
          <p:cNvPr id="9" name="رابط مستقيم 3"/>
          <p:cNvCxnSpPr/>
          <p:nvPr/>
        </p:nvCxnSpPr>
        <p:spPr>
          <a:xfrm>
            <a:off x="986971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75529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title" idx="4294967295"/>
          </p:nvPr>
        </p:nvSpPr>
        <p:spPr>
          <a:xfrm>
            <a:off x="1100138" y="287210"/>
            <a:ext cx="9007475" cy="1576387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b" anchorCtr="0">
            <a:noAutofit/>
          </a:bodyPr>
          <a:lstStyle/>
          <a:p>
            <a:pPr marL="0" marR="0" lv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 smtClean="0">
                <a:solidFill>
                  <a:srgbClr val="2E87C5"/>
                </a:solidFill>
                <a:ea typeface="Arial"/>
                <a:cs typeface="Arial"/>
                <a:sym typeface="Arial"/>
              </a:rPr>
              <a:t>Example: </a:t>
            </a:r>
            <a:br>
              <a:rPr lang="en-US" sz="4000" b="1" dirty="0" smtClean="0">
                <a:solidFill>
                  <a:srgbClr val="2E87C5"/>
                </a:solidFill>
                <a:ea typeface="Arial"/>
                <a:cs typeface="Arial"/>
                <a:sym typeface="Arial"/>
              </a:rPr>
            </a:br>
            <a:r>
              <a:rPr lang="en-US" sz="2800" b="1" i="1" dirty="0" smtClean="0">
                <a:solidFill>
                  <a:srgbClr val="2E87C5"/>
                </a:solidFill>
                <a:ea typeface="Arial"/>
                <a:cs typeface="Arial"/>
                <a:sym typeface="Arial"/>
              </a:rPr>
              <a:t>Search Query Data</a:t>
            </a:r>
            <a:endParaRPr lang="en-US" sz="2800" b="1" i="1" dirty="0">
              <a:solidFill>
                <a:srgbClr val="2E87C5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71" name="Shape 71"/>
          <p:cNvSpPr txBox="1">
            <a:spLocks noGrp="1"/>
          </p:cNvSpPr>
          <p:nvPr>
            <p:ph type="body" idx="4294967295"/>
          </p:nvPr>
        </p:nvSpPr>
        <p:spPr>
          <a:xfrm>
            <a:off x="1023933" y="2071673"/>
            <a:ext cx="10107613" cy="4090987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t" anchorCtr="0">
            <a:noAutofit/>
          </a:bodyPr>
          <a:lstStyle/>
          <a:p>
            <a:pPr marL="561623" lvl="0" indent="-457200">
              <a:lnSpc>
                <a:spcPct val="119921"/>
              </a:lnSpc>
              <a:spcBef>
                <a:spcPts val="0"/>
              </a:spcBef>
              <a:buSzPct val="98765"/>
              <a:buFont typeface="Wingdings" pitchFamily="2" charset="2"/>
              <a:buChar char="v"/>
            </a:pPr>
            <a:r>
              <a:rPr lang="en-US" dirty="0">
                <a:ea typeface="Arial"/>
                <a:cs typeface="Arial"/>
                <a:sym typeface="Arial"/>
              </a:rPr>
              <a:t>Search engines </a:t>
            </a:r>
            <a:r>
              <a:rPr lang="en-US" dirty="0" smtClean="0">
                <a:ea typeface="Arial"/>
                <a:cs typeface="Arial"/>
                <a:sym typeface="Arial"/>
              </a:rPr>
              <a:t>(e.g., </a:t>
            </a:r>
            <a:r>
              <a:rPr lang="en-US" dirty="0" err="1" smtClean="0">
                <a:ea typeface="Arial"/>
                <a:cs typeface="Arial"/>
                <a:sym typeface="Arial"/>
              </a:rPr>
              <a:t>google</a:t>
            </a:r>
            <a:r>
              <a:rPr lang="en-US" dirty="0">
                <a:ea typeface="Arial"/>
                <a:cs typeface="Arial"/>
                <a:sym typeface="Arial"/>
              </a:rPr>
              <a:t>) collect terabytes of data daily:</a:t>
            </a:r>
          </a:p>
          <a:p>
            <a:pPr marL="104423" lvl="0" indent="0">
              <a:lnSpc>
                <a:spcPct val="119921"/>
              </a:lnSpc>
              <a:spcBef>
                <a:spcPts val="635"/>
              </a:spcBef>
              <a:buSzPct val="98765"/>
              <a:buNone/>
            </a:pPr>
            <a:r>
              <a:rPr lang="en-US" b="1" dirty="0">
                <a:ea typeface="Arial"/>
                <a:cs typeface="Arial"/>
                <a:sym typeface="Arial"/>
              </a:rPr>
              <a:t>Who cares anyway !?</a:t>
            </a:r>
          </a:p>
          <a:p>
            <a:pPr marL="1056923" lvl="1" indent="-571500">
              <a:lnSpc>
                <a:spcPct val="119921"/>
              </a:lnSpc>
              <a:spcBef>
                <a:spcPts val="635"/>
              </a:spcBef>
              <a:buSzPct val="98765"/>
              <a:buFont typeface="Arial" pitchFamily="34" charset="0"/>
              <a:buChar char="•"/>
            </a:pPr>
            <a:r>
              <a:rPr lang="en-US" sz="2800" dirty="0">
                <a:ea typeface="Arial"/>
                <a:cs typeface="Arial"/>
                <a:sym typeface="Arial"/>
              </a:rPr>
              <a:t>Commercial</a:t>
            </a:r>
          </a:p>
          <a:p>
            <a:pPr marL="1056923" lvl="1" indent="-571500">
              <a:lnSpc>
                <a:spcPct val="119921"/>
              </a:lnSpc>
              <a:spcBef>
                <a:spcPts val="635"/>
              </a:spcBef>
              <a:buSzPct val="98765"/>
              <a:buFont typeface="Arial" pitchFamily="34" charset="0"/>
              <a:buChar char="•"/>
            </a:pPr>
            <a:r>
              <a:rPr lang="en-US" sz="2800" dirty="0">
                <a:ea typeface="Arial"/>
                <a:cs typeface="Arial"/>
                <a:sym typeface="Arial"/>
              </a:rPr>
              <a:t>Security</a:t>
            </a:r>
          </a:p>
          <a:p>
            <a:pPr marL="1056923" lvl="1" indent="-571500">
              <a:lnSpc>
                <a:spcPct val="119921"/>
              </a:lnSpc>
              <a:spcBef>
                <a:spcPts val="635"/>
              </a:spcBef>
              <a:buSzPct val="98765"/>
              <a:buFont typeface="Arial" pitchFamily="34" charset="0"/>
              <a:buChar char="•"/>
            </a:pPr>
            <a:r>
              <a:rPr lang="en-US" sz="2800" dirty="0">
                <a:ea typeface="Arial"/>
                <a:cs typeface="Arial"/>
                <a:sym typeface="Arial"/>
              </a:rPr>
              <a:t>Development </a:t>
            </a:r>
          </a:p>
        </p:txBody>
      </p:sp>
      <p:cxnSp>
        <p:nvCxnSpPr>
          <p:cNvPr id="9" name="رابط مستقيم 3"/>
          <p:cNvCxnSpPr/>
          <p:nvPr/>
        </p:nvCxnSpPr>
        <p:spPr>
          <a:xfrm>
            <a:off x="1088569" y="1907256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4278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body" idx="4294967295"/>
          </p:nvPr>
        </p:nvSpPr>
        <p:spPr>
          <a:xfrm>
            <a:off x="998220" y="1845810"/>
            <a:ext cx="10107613" cy="3633787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t" anchorCtr="0">
            <a:noAutofit/>
          </a:bodyPr>
          <a:lstStyle/>
          <a:p>
            <a:pPr marL="0" lvl="0" indent="0">
              <a:lnSpc>
                <a:spcPct val="119921"/>
              </a:lnSpc>
              <a:spcBef>
                <a:spcPts val="0"/>
              </a:spcBef>
              <a:buNone/>
            </a:pPr>
            <a:r>
              <a:rPr lang="en-US" i="1" dirty="0">
                <a:ea typeface="Arial"/>
                <a:cs typeface="Arial"/>
                <a:sym typeface="Arial"/>
              </a:rPr>
              <a:t>Terminology:</a:t>
            </a:r>
          </a:p>
          <a:p>
            <a:pPr marL="381000" lvl="0" indent="-276577">
              <a:lnSpc>
                <a:spcPct val="119921"/>
              </a:lnSpc>
              <a:spcBef>
                <a:spcPts val="635"/>
              </a:spcBef>
              <a:buSzPct val="98765"/>
              <a:buFont typeface="Arial"/>
              <a:buChar char="●"/>
            </a:pPr>
            <a:r>
              <a:rPr lang="en-US" sz="2400" dirty="0">
                <a:ea typeface="Arial"/>
                <a:cs typeface="Arial"/>
                <a:sym typeface="Arial"/>
              </a:rPr>
              <a:t>Invisible information gathering</a:t>
            </a:r>
          </a:p>
          <a:p>
            <a:pPr marL="381000" lvl="0" indent="-276577">
              <a:lnSpc>
                <a:spcPct val="119921"/>
              </a:lnSpc>
              <a:spcBef>
                <a:spcPts val="635"/>
              </a:spcBef>
              <a:buSzPct val="98765"/>
              <a:buFont typeface="Arial"/>
              <a:buChar char="●"/>
            </a:pPr>
            <a:r>
              <a:rPr lang="en-US" sz="2400" dirty="0">
                <a:ea typeface="Arial"/>
                <a:cs typeface="Arial"/>
                <a:sym typeface="Arial"/>
              </a:rPr>
              <a:t>Secondary use</a:t>
            </a:r>
          </a:p>
        </p:txBody>
      </p:sp>
      <p:cxnSp>
        <p:nvCxnSpPr>
          <p:cNvPr id="9" name="رابط مستقيم 3"/>
          <p:cNvCxnSpPr/>
          <p:nvPr/>
        </p:nvCxnSpPr>
        <p:spPr>
          <a:xfrm>
            <a:off x="986971" y="1704060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Shape 70"/>
          <p:cNvSpPr txBox="1">
            <a:spLocks/>
          </p:cNvSpPr>
          <p:nvPr/>
        </p:nvSpPr>
        <p:spPr>
          <a:xfrm>
            <a:off x="1122643" y="92178"/>
            <a:ext cx="9007475" cy="1576387"/>
          </a:xfrm>
          <a:prstGeom prst="rect">
            <a:avLst/>
          </a:prstGeom>
          <a:noFill/>
          <a:ln>
            <a:noFill/>
          </a:ln>
        </p:spPr>
        <p:txBody>
          <a:bodyPr vert="horz" lIns="38100" tIns="38100" rIns="38100" bIns="381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4000" b="1" dirty="0">
                <a:solidFill>
                  <a:srgbClr val="2E87C5"/>
                </a:solidFill>
                <a:ea typeface="Arial"/>
                <a:cs typeface="Arial"/>
                <a:sym typeface="Arial"/>
              </a:rPr>
              <a:t>Privacy &amp; Computer Technology</a:t>
            </a:r>
            <a:endParaRPr lang="en-US" sz="2800" b="1" i="1" dirty="0">
              <a:solidFill>
                <a:srgbClr val="2E87C5"/>
              </a:solidFill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0992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 idx="4294967295"/>
          </p:nvPr>
        </p:nvSpPr>
        <p:spPr>
          <a:xfrm>
            <a:off x="986971" y="127673"/>
            <a:ext cx="9007475" cy="1576387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b" anchorCtr="0">
            <a:noAutofit/>
          </a:bodyPr>
          <a:lstStyle/>
          <a:p>
            <a:pPr>
              <a:lnSpc>
                <a:spcPct val="119886"/>
              </a:lnSpc>
              <a:spcBef>
                <a:spcPts val="0"/>
              </a:spcBef>
            </a:pPr>
            <a:r>
              <a:rPr lang="en-US" b="1" dirty="0">
                <a:solidFill>
                  <a:srgbClr val="2E87C5"/>
                </a:solidFill>
                <a:ea typeface="Arial"/>
                <a:cs typeface="Arial"/>
                <a:sym typeface="Arial"/>
              </a:rPr>
              <a:t>Privacy &amp; Computer </a:t>
            </a:r>
            <a:r>
              <a:rPr lang="en-US" b="1" dirty="0" smtClean="0">
                <a:solidFill>
                  <a:srgbClr val="2E87C5"/>
                </a:solidFill>
                <a:ea typeface="Arial"/>
                <a:cs typeface="Arial"/>
                <a:sym typeface="Arial"/>
              </a:rPr>
              <a:t>Technology</a:t>
            </a:r>
            <a:r>
              <a:rPr lang="en-US" sz="3200" b="1" i="1" dirty="0" smtClean="0">
                <a:solidFill>
                  <a:srgbClr val="2E87C5"/>
                </a:solidFill>
                <a:ea typeface="Arial"/>
                <a:cs typeface="Arial"/>
                <a:sym typeface="Arial"/>
              </a:rPr>
              <a:t> (</a:t>
            </a:r>
            <a:r>
              <a:rPr lang="en-US" b="1" dirty="0" err="1" smtClean="0">
                <a:solidFill>
                  <a:srgbClr val="2E87C5"/>
                </a:solidFill>
                <a:ea typeface="Arial"/>
                <a:cs typeface="Arial"/>
                <a:sym typeface="Arial"/>
              </a:rPr>
              <a:t>Ctd</a:t>
            </a:r>
            <a:r>
              <a:rPr lang="en-US" b="1" dirty="0" smtClean="0">
                <a:solidFill>
                  <a:srgbClr val="2E87C5"/>
                </a:solidFill>
                <a:ea typeface="Arial"/>
                <a:cs typeface="Arial"/>
                <a:sym typeface="Arial"/>
              </a:rPr>
              <a:t>)</a:t>
            </a:r>
            <a:endParaRPr lang="en-US" b="1" dirty="0">
              <a:solidFill>
                <a:srgbClr val="2E87C5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93" name="Shape 93"/>
          <p:cNvSpPr txBox="1">
            <a:spLocks noGrp="1"/>
          </p:cNvSpPr>
          <p:nvPr>
            <p:ph type="body" idx="4294967295"/>
          </p:nvPr>
        </p:nvSpPr>
        <p:spPr>
          <a:xfrm>
            <a:off x="986971" y="1874838"/>
            <a:ext cx="10107613" cy="3633787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t" anchorCtr="0">
            <a:noAutofit/>
          </a:bodyPr>
          <a:lstStyle/>
          <a:p>
            <a:pPr marL="0" lvl="0" indent="0">
              <a:lnSpc>
                <a:spcPct val="119921"/>
              </a:lnSpc>
              <a:spcBef>
                <a:spcPts val="0"/>
              </a:spcBef>
              <a:buNone/>
            </a:pPr>
            <a:r>
              <a:rPr lang="en-US" sz="3200" i="1" dirty="0">
                <a:ea typeface="Arial"/>
                <a:cs typeface="Arial"/>
                <a:sym typeface="Arial"/>
              </a:rPr>
              <a:t>Terminology:</a:t>
            </a:r>
          </a:p>
          <a:p>
            <a:pPr marL="381000" lvl="0" indent="-276577">
              <a:lnSpc>
                <a:spcPct val="119921"/>
              </a:lnSpc>
              <a:spcBef>
                <a:spcPts val="635"/>
              </a:spcBef>
              <a:buSzPct val="98765"/>
              <a:buFont typeface="Arial"/>
              <a:buChar char="●"/>
            </a:pPr>
            <a:r>
              <a:rPr lang="en-US" dirty="0">
                <a:ea typeface="Arial"/>
                <a:cs typeface="Arial"/>
                <a:sym typeface="Arial"/>
              </a:rPr>
              <a:t>Data mining</a:t>
            </a:r>
          </a:p>
          <a:p>
            <a:pPr marL="381000" lvl="0" indent="-276577">
              <a:lnSpc>
                <a:spcPct val="119921"/>
              </a:lnSpc>
              <a:spcBef>
                <a:spcPts val="635"/>
              </a:spcBef>
              <a:buSzPct val="98765"/>
              <a:buFont typeface="Arial"/>
              <a:buChar char="●"/>
            </a:pPr>
            <a:r>
              <a:rPr lang="en-US" dirty="0">
                <a:ea typeface="Arial"/>
                <a:cs typeface="Arial"/>
                <a:sym typeface="Arial"/>
              </a:rPr>
              <a:t>Computer matching</a:t>
            </a:r>
          </a:p>
          <a:p>
            <a:pPr marL="381000" lvl="0" indent="-276577">
              <a:lnSpc>
                <a:spcPct val="119921"/>
              </a:lnSpc>
              <a:spcBef>
                <a:spcPts val="635"/>
              </a:spcBef>
              <a:buSzPct val="98765"/>
              <a:buFont typeface="Arial"/>
              <a:buChar char="●"/>
            </a:pPr>
            <a:r>
              <a:rPr lang="en-US" dirty="0">
                <a:ea typeface="Arial"/>
                <a:cs typeface="Arial"/>
                <a:sym typeface="Arial"/>
              </a:rPr>
              <a:t>Computer profiling</a:t>
            </a:r>
          </a:p>
        </p:txBody>
      </p:sp>
      <p:cxnSp>
        <p:nvCxnSpPr>
          <p:cNvPr id="9" name="رابط مستقيم 3"/>
          <p:cNvCxnSpPr/>
          <p:nvPr/>
        </p:nvCxnSpPr>
        <p:spPr>
          <a:xfrm>
            <a:off x="986971" y="1704060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3704568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alibri-Cambria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1779</TotalTime>
  <Words>284</Words>
  <Application>Microsoft Office PowerPoint</Application>
  <PresentationFormat>مخصص</PresentationFormat>
  <Paragraphs>64</Paragraphs>
  <Slides>12</Slides>
  <Notes>11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Theme1</vt:lpstr>
      <vt:lpstr>Social, Legal, and Ethical Issues for Computing Technology</vt:lpstr>
      <vt:lpstr>Chapter Outline</vt:lpstr>
      <vt:lpstr>Privacy &amp; Computer Technology</vt:lpstr>
      <vt:lpstr>Privacy &amp; Computer Technology (ctd.)</vt:lpstr>
      <vt:lpstr>Privacy threats comes in several aspects:</vt:lpstr>
      <vt:lpstr>Privacy threats comes in several aspects:</vt:lpstr>
      <vt:lpstr>Example:  Search Query Data</vt:lpstr>
      <vt:lpstr>عرض تقديمي في PowerPoint</vt:lpstr>
      <vt:lpstr>Privacy &amp; Computer Technology (Ctd)</vt:lpstr>
      <vt:lpstr>Privacy &amp; Computer Technology (Ctd)</vt:lpstr>
      <vt:lpstr>"Big Brother is Watching You"</vt:lpstr>
      <vt:lpstr>"Big Brother is Watching You" (cont.)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Science Capstone:</dc:title>
  <dc:creator>Mohammed AlSekait</dc:creator>
  <cp:lastModifiedBy>وضحى</cp:lastModifiedBy>
  <cp:revision>68</cp:revision>
  <dcterms:created xsi:type="dcterms:W3CDTF">2016-01-26T18:40:35Z</dcterms:created>
  <dcterms:modified xsi:type="dcterms:W3CDTF">2016-10-01T08:22:58Z</dcterms:modified>
</cp:coreProperties>
</file>